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1"/>
  </p:sldMasterIdLst>
  <p:notesMasterIdLst>
    <p:notesMasterId r:id="rId21"/>
  </p:notesMasterIdLst>
  <p:sldIdLst>
    <p:sldId id="256" r:id="rId2"/>
    <p:sldId id="261" r:id="rId3"/>
    <p:sldId id="259" r:id="rId4"/>
    <p:sldId id="305" r:id="rId5"/>
    <p:sldId id="304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271" r:id="rId15"/>
    <p:sldId id="314" r:id="rId16"/>
    <p:sldId id="317" r:id="rId17"/>
    <p:sldId id="316" r:id="rId18"/>
    <p:sldId id="315" r:id="rId19"/>
    <p:sldId id="262" r:id="rId20"/>
  </p:sldIdLst>
  <p:sldSz cx="13444538" cy="756285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6875E62-F346-44A9-8605-B08B2FE99D05}">
          <p14:sldIdLst>
            <p14:sldId id="256"/>
            <p14:sldId id="261"/>
            <p14:sldId id="259"/>
            <p14:sldId id="305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271"/>
            <p14:sldId id="314"/>
            <p14:sldId id="317"/>
            <p14:sldId id="316"/>
            <p14:sldId id="315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42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66" y="102"/>
      </p:cViewPr>
      <p:guideLst>
        <p:guide orient="horz" pos="2382"/>
        <p:guide pos="4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91B1B-819D-4F22-85FE-A80156B87736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16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D0750-3D06-44C2-9A2B-6D2CECFC7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55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0567" y="1237717"/>
            <a:ext cx="10083404" cy="2632992"/>
          </a:xfrm>
        </p:spPr>
        <p:txBody>
          <a:bodyPr anchor="b"/>
          <a:lstStyle>
            <a:lvl1pPr algn="ctr">
              <a:defRPr sz="661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0567" y="3972247"/>
            <a:ext cx="10083404" cy="1825938"/>
          </a:xfrm>
        </p:spPr>
        <p:txBody>
          <a:bodyPr/>
          <a:lstStyle>
            <a:lvl1pPr marL="0" indent="0" algn="ctr">
              <a:buNone/>
              <a:defRPr sz="2646"/>
            </a:lvl1pPr>
            <a:lvl2pPr marL="504154" indent="0" algn="ctr">
              <a:buNone/>
              <a:defRPr sz="2205"/>
            </a:lvl2pPr>
            <a:lvl3pPr marL="1008309" indent="0" algn="ctr">
              <a:buNone/>
              <a:defRPr sz="1985"/>
            </a:lvl3pPr>
            <a:lvl4pPr marL="1512463" indent="0" algn="ctr">
              <a:buNone/>
              <a:defRPr sz="1764"/>
            </a:lvl4pPr>
            <a:lvl5pPr marL="2016618" indent="0" algn="ctr">
              <a:buNone/>
              <a:defRPr sz="1764"/>
            </a:lvl5pPr>
            <a:lvl6pPr marL="2520772" indent="0" algn="ctr">
              <a:buNone/>
              <a:defRPr sz="1764"/>
            </a:lvl6pPr>
            <a:lvl7pPr marL="3024927" indent="0" algn="ctr">
              <a:buNone/>
              <a:defRPr sz="1764"/>
            </a:lvl7pPr>
            <a:lvl8pPr marL="3529081" indent="0" algn="ctr">
              <a:buNone/>
              <a:defRPr sz="1764"/>
            </a:lvl8pPr>
            <a:lvl9pPr marL="4033236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37C87-E023-4EA3-9372-456DAC813F74}" type="datetime1">
              <a:rPr lang="en-US" altLang="ko-KR" smtClean="0"/>
              <a:t>1/26/2022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51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299D1-B54D-4A5D-B90D-DE81B580CE05}" type="datetime1">
              <a:rPr lang="en-US" altLang="ko-KR" smtClean="0"/>
              <a:t>1/26/2022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63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1247" y="402652"/>
            <a:ext cx="2898979" cy="640916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4312" y="402652"/>
            <a:ext cx="8528879" cy="640916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4774-3690-4F9D-BB7D-297EAE35113D}" type="datetime1">
              <a:rPr lang="en-US" altLang="ko-KR" smtClean="0"/>
              <a:t>1/26/2022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924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69A44-2AF6-4648-A8A2-041B5F20298E}" type="datetime1">
              <a:rPr lang="en-US" altLang="ko-KR" smtClean="0"/>
              <a:t>1/26/2022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55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C2DB-36F5-4C0C-8723-BF308B4D6815}" type="datetime1">
              <a:rPr lang="en-US" altLang="ko-KR" smtClean="0"/>
              <a:t>1/26/2022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744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310" y="1885462"/>
            <a:ext cx="11595914" cy="3145935"/>
          </a:xfrm>
        </p:spPr>
        <p:txBody>
          <a:bodyPr anchor="b"/>
          <a:lstStyle>
            <a:lvl1pPr>
              <a:defRPr sz="661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310" y="5061158"/>
            <a:ext cx="11595914" cy="1654373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4154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8309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3pPr>
            <a:lvl4pPr marL="15124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661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20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4927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908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323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7C4A9-939B-4B03-8DE7-400460ED3751}" type="datetime1">
              <a:rPr lang="en-US" altLang="ko-KR" smtClean="0"/>
              <a:t>1/26/2022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84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4312" y="2013259"/>
            <a:ext cx="5713929" cy="479855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6297" y="2013259"/>
            <a:ext cx="5713929" cy="479855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D7F2-641D-4246-8499-E31392622097}" type="datetime1">
              <a:rPr lang="en-US" altLang="ko-KR" smtClean="0"/>
              <a:t>1/26/2022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0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063" y="402652"/>
            <a:ext cx="11595914" cy="146180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6064" y="1853949"/>
            <a:ext cx="5687669" cy="908592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154" indent="0">
              <a:buNone/>
              <a:defRPr sz="2205" b="1"/>
            </a:lvl2pPr>
            <a:lvl3pPr marL="1008309" indent="0">
              <a:buNone/>
              <a:defRPr sz="1985" b="1"/>
            </a:lvl3pPr>
            <a:lvl4pPr marL="1512463" indent="0">
              <a:buNone/>
              <a:defRPr sz="1764" b="1"/>
            </a:lvl4pPr>
            <a:lvl5pPr marL="2016618" indent="0">
              <a:buNone/>
              <a:defRPr sz="1764" b="1"/>
            </a:lvl5pPr>
            <a:lvl6pPr marL="2520772" indent="0">
              <a:buNone/>
              <a:defRPr sz="1764" b="1"/>
            </a:lvl6pPr>
            <a:lvl7pPr marL="3024927" indent="0">
              <a:buNone/>
              <a:defRPr sz="1764" b="1"/>
            </a:lvl7pPr>
            <a:lvl8pPr marL="3529081" indent="0">
              <a:buNone/>
              <a:defRPr sz="1764" b="1"/>
            </a:lvl8pPr>
            <a:lvl9pPr marL="4033236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6064" y="2762541"/>
            <a:ext cx="5687669" cy="40632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6297" y="1853949"/>
            <a:ext cx="5715680" cy="908592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154" indent="0">
              <a:buNone/>
              <a:defRPr sz="2205" b="1"/>
            </a:lvl2pPr>
            <a:lvl3pPr marL="1008309" indent="0">
              <a:buNone/>
              <a:defRPr sz="1985" b="1"/>
            </a:lvl3pPr>
            <a:lvl4pPr marL="1512463" indent="0">
              <a:buNone/>
              <a:defRPr sz="1764" b="1"/>
            </a:lvl4pPr>
            <a:lvl5pPr marL="2016618" indent="0">
              <a:buNone/>
              <a:defRPr sz="1764" b="1"/>
            </a:lvl5pPr>
            <a:lvl6pPr marL="2520772" indent="0">
              <a:buNone/>
              <a:defRPr sz="1764" b="1"/>
            </a:lvl6pPr>
            <a:lvl7pPr marL="3024927" indent="0">
              <a:buNone/>
              <a:defRPr sz="1764" b="1"/>
            </a:lvl7pPr>
            <a:lvl8pPr marL="3529081" indent="0">
              <a:buNone/>
              <a:defRPr sz="1764" b="1"/>
            </a:lvl8pPr>
            <a:lvl9pPr marL="4033236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6297" y="2762541"/>
            <a:ext cx="5715680" cy="40632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3F98-45CB-4257-B7DD-268DA0BE9DA9}" type="datetime1">
              <a:rPr lang="en-US" altLang="ko-KR" smtClean="0"/>
              <a:t>1/26/2022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31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0E71E-182D-4C6B-9FF5-DA33045C12D7}" type="datetime1">
              <a:rPr lang="en-US" altLang="ko-KR" smtClean="0"/>
              <a:t>1/26/2022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64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86C8-1D18-4DC2-85FA-662F940C0116}" type="datetime1">
              <a:rPr lang="en-US" altLang="ko-KR" smtClean="0"/>
              <a:t>1/26/2022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38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064" y="504190"/>
            <a:ext cx="4336213" cy="1764665"/>
          </a:xfrm>
        </p:spPr>
        <p:txBody>
          <a:bodyPr anchor="b"/>
          <a:lstStyle>
            <a:lvl1pPr>
              <a:defRPr sz="352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680" y="1088911"/>
            <a:ext cx="6806297" cy="5374525"/>
          </a:xfrm>
        </p:spPr>
        <p:txBody>
          <a:bodyPr/>
          <a:lstStyle>
            <a:lvl1pPr>
              <a:defRPr sz="3529"/>
            </a:lvl1pPr>
            <a:lvl2pPr>
              <a:defRPr sz="3088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6064" y="2268855"/>
            <a:ext cx="4336213" cy="4203335"/>
          </a:xfrm>
        </p:spPr>
        <p:txBody>
          <a:bodyPr/>
          <a:lstStyle>
            <a:lvl1pPr marL="0" indent="0">
              <a:buNone/>
              <a:defRPr sz="1764"/>
            </a:lvl1pPr>
            <a:lvl2pPr marL="504154" indent="0">
              <a:buNone/>
              <a:defRPr sz="1544"/>
            </a:lvl2pPr>
            <a:lvl3pPr marL="1008309" indent="0">
              <a:buNone/>
              <a:defRPr sz="1323"/>
            </a:lvl3pPr>
            <a:lvl4pPr marL="1512463" indent="0">
              <a:buNone/>
              <a:defRPr sz="1103"/>
            </a:lvl4pPr>
            <a:lvl5pPr marL="2016618" indent="0">
              <a:buNone/>
              <a:defRPr sz="1103"/>
            </a:lvl5pPr>
            <a:lvl6pPr marL="2520772" indent="0">
              <a:buNone/>
              <a:defRPr sz="1103"/>
            </a:lvl6pPr>
            <a:lvl7pPr marL="3024927" indent="0">
              <a:buNone/>
              <a:defRPr sz="1103"/>
            </a:lvl7pPr>
            <a:lvl8pPr marL="3529081" indent="0">
              <a:buNone/>
              <a:defRPr sz="1103"/>
            </a:lvl8pPr>
            <a:lvl9pPr marL="4033236" indent="0">
              <a:buNone/>
              <a:defRPr sz="110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9080-46D7-456C-B12F-9161C3251E18}" type="datetime1">
              <a:rPr lang="en-US" altLang="ko-KR" smtClean="0"/>
              <a:t>1/26/2022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1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064" y="504190"/>
            <a:ext cx="4336213" cy="1764665"/>
          </a:xfrm>
        </p:spPr>
        <p:txBody>
          <a:bodyPr anchor="b"/>
          <a:lstStyle>
            <a:lvl1pPr>
              <a:defRPr sz="352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5680" y="1088911"/>
            <a:ext cx="6806297" cy="5374525"/>
          </a:xfrm>
        </p:spPr>
        <p:txBody>
          <a:bodyPr anchor="t"/>
          <a:lstStyle>
            <a:lvl1pPr marL="0" indent="0">
              <a:buNone/>
              <a:defRPr sz="3529"/>
            </a:lvl1pPr>
            <a:lvl2pPr marL="504154" indent="0">
              <a:buNone/>
              <a:defRPr sz="3088"/>
            </a:lvl2pPr>
            <a:lvl3pPr marL="1008309" indent="0">
              <a:buNone/>
              <a:defRPr sz="2646"/>
            </a:lvl3pPr>
            <a:lvl4pPr marL="1512463" indent="0">
              <a:buNone/>
              <a:defRPr sz="2205"/>
            </a:lvl4pPr>
            <a:lvl5pPr marL="2016618" indent="0">
              <a:buNone/>
              <a:defRPr sz="2205"/>
            </a:lvl5pPr>
            <a:lvl6pPr marL="2520772" indent="0">
              <a:buNone/>
              <a:defRPr sz="2205"/>
            </a:lvl6pPr>
            <a:lvl7pPr marL="3024927" indent="0">
              <a:buNone/>
              <a:defRPr sz="2205"/>
            </a:lvl7pPr>
            <a:lvl8pPr marL="3529081" indent="0">
              <a:buNone/>
              <a:defRPr sz="2205"/>
            </a:lvl8pPr>
            <a:lvl9pPr marL="4033236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6064" y="2268855"/>
            <a:ext cx="4336213" cy="4203335"/>
          </a:xfrm>
        </p:spPr>
        <p:txBody>
          <a:bodyPr/>
          <a:lstStyle>
            <a:lvl1pPr marL="0" indent="0">
              <a:buNone/>
              <a:defRPr sz="1764"/>
            </a:lvl1pPr>
            <a:lvl2pPr marL="504154" indent="0">
              <a:buNone/>
              <a:defRPr sz="1544"/>
            </a:lvl2pPr>
            <a:lvl3pPr marL="1008309" indent="0">
              <a:buNone/>
              <a:defRPr sz="1323"/>
            </a:lvl3pPr>
            <a:lvl4pPr marL="1512463" indent="0">
              <a:buNone/>
              <a:defRPr sz="1103"/>
            </a:lvl4pPr>
            <a:lvl5pPr marL="2016618" indent="0">
              <a:buNone/>
              <a:defRPr sz="1103"/>
            </a:lvl5pPr>
            <a:lvl6pPr marL="2520772" indent="0">
              <a:buNone/>
              <a:defRPr sz="1103"/>
            </a:lvl6pPr>
            <a:lvl7pPr marL="3024927" indent="0">
              <a:buNone/>
              <a:defRPr sz="1103"/>
            </a:lvl7pPr>
            <a:lvl8pPr marL="3529081" indent="0">
              <a:buNone/>
              <a:defRPr sz="1103"/>
            </a:lvl8pPr>
            <a:lvl9pPr marL="4033236" indent="0">
              <a:buNone/>
              <a:defRPr sz="110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2748-1C33-40A6-95CB-92DB8B4A0306}" type="datetime1">
              <a:rPr lang="en-US" altLang="ko-KR" smtClean="0"/>
              <a:t>1/26/2022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52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4312" y="402652"/>
            <a:ext cx="11595914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4312" y="2013259"/>
            <a:ext cx="11595914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4312" y="7009642"/>
            <a:ext cx="3025021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1062E-A47C-44FD-BE2C-7E4434081955}" type="datetime1">
              <a:rPr lang="en-US" altLang="ko-KR" smtClean="0"/>
              <a:t>1/26/2022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3503" y="7009642"/>
            <a:ext cx="4537532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5205" y="7009642"/>
            <a:ext cx="3025021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52DB3-A01A-41EF-9512-540C3FDC9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2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1008309" rtl="0" eaLnBrk="1" latinLnBrk="1" hangingPunct="1">
        <a:lnSpc>
          <a:spcPct val="90000"/>
        </a:lnSpc>
        <a:spcBef>
          <a:spcPct val="0"/>
        </a:spcBef>
        <a:buNone/>
        <a:defRPr sz="485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77" indent="-252077" algn="l" defTabSz="1008309" rtl="0" eaLnBrk="1" latinLnBrk="1" hangingPunct="1">
        <a:lnSpc>
          <a:spcPct val="90000"/>
        </a:lnSpc>
        <a:spcBef>
          <a:spcPts val="1103"/>
        </a:spcBef>
        <a:buFont typeface="Arial" panose="020B0604020202020204" pitchFamily="34" charset="0"/>
        <a:buChar char="•"/>
        <a:defRPr sz="3088" kern="1200">
          <a:solidFill>
            <a:schemeClr val="tx1"/>
          </a:solidFill>
          <a:latin typeface="+mn-lt"/>
          <a:ea typeface="+mn-ea"/>
          <a:cs typeface="+mn-cs"/>
        </a:defRPr>
      </a:lvl1pPr>
      <a:lvl2pPr marL="756232" indent="-252077" algn="l" defTabSz="100830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386" indent="-252077" algn="l" defTabSz="100830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541" indent="-252077" algn="l" defTabSz="100830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268695" indent="-252077" algn="l" defTabSz="100830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772849" indent="-252077" algn="l" defTabSz="100830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7004" indent="-252077" algn="l" defTabSz="100830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1158" indent="-252077" algn="l" defTabSz="100830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5313" indent="-252077" algn="l" defTabSz="100830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309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154" algn="l" defTabSz="1008309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309" algn="l" defTabSz="1008309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463" algn="l" defTabSz="1008309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618" algn="l" defTabSz="1008309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772" algn="l" defTabSz="1008309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927" algn="l" defTabSz="1008309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9081" algn="l" defTabSz="1008309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3236" algn="l" defTabSz="1008309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43430" y="3307080"/>
            <a:ext cx="5756128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ko-KR" sz="3200" b="1" spc="300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Duck-farm-604 Data Analysis</a:t>
            </a:r>
            <a:endParaRPr lang="ko-KR" altLang="en-US" sz="3200" b="1" spc="3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34345" y="2856468"/>
            <a:ext cx="3174267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CVMI LAB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- 201921725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안성현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753785" y="3266440"/>
            <a:ext cx="3935375" cy="0"/>
          </a:xfrm>
          <a:prstGeom prst="line">
            <a:avLst/>
          </a:prstGeom>
          <a:ln>
            <a:solidFill>
              <a:srgbClr val="0D2E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43428" y="6581001"/>
            <a:ext cx="1156086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2021/01/26&gt;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7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6" name="TextBox 5"/>
          <p:cNvSpPr txBox="1"/>
          <p:nvPr/>
        </p:nvSpPr>
        <p:spPr>
          <a:xfrm>
            <a:off x="520407" y="852967"/>
            <a:ext cx="1165940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 smtClean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데이터 분석</a:t>
            </a:r>
            <a:endParaRPr lang="en-US" altLang="ko-KR" sz="2800" b="1" spc="300" dirty="0" smtClean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b="1" dirty="0" smtClean="0"/>
          </a:p>
          <a:p>
            <a:r>
              <a:rPr lang="ko-KR" altLang="en-US" sz="2400" b="1" dirty="0" err="1" smtClean="0"/>
              <a:t>ㆍ</a:t>
            </a:r>
            <a:r>
              <a:rPr lang="en-US" altLang="ko-KR" sz="2000" b="1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Image Processing &amp; Analysis</a:t>
            </a:r>
          </a:p>
          <a:p>
            <a:endParaRPr lang="en-US" altLang="ko-KR" sz="1000" dirty="0" smtClean="0"/>
          </a:p>
          <a:p>
            <a:r>
              <a:rPr lang="ko-KR" altLang="en-US" dirty="0" smtClean="0"/>
              <a:t>    </a:t>
            </a:r>
            <a:r>
              <a:rPr lang="ko-KR" altLang="en-US" b="1" dirty="0" err="1" smtClean="0"/>
              <a:t>ㆍ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[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원본 이미지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|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샤프닝한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이미지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|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평활화한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이미지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|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샤프닝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+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평활화한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이미지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]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에 대해 코너를 검출함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ea typeface="조선일보명조" panose="02030304000000000000" pitchFamily="18" charset="-127"/>
            </a:endParaRPr>
          </a:p>
          <a:p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 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  </a:t>
            </a:r>
            <a:r>
              <a:rPr lang="ko-KR" altLang="en-US" sz="1600" b="1" dirty="0" err="1" smtClean="0"/>
              <a:t>ㆍ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FAST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코너 검출 방법을 이용함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ea typeface="조선일보명조" panose="02030304000000000000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18" name="슬라이드 번호 개체 틀 1"/>
          <p:cNvSpPr>
            <a:spLocks noGrp="1"/>
          </p:cNvSpPr>
          <p:nvPr>
            <p:ph type="sldNum" sz="quarter" idx="7"/>
          </p:nvPr>
        </p:nvSpPr>
        <p:spPr>
          <a:xfrm>
            <a:off x="9495205" y="7009642"/>
            <a:ext cx="3025021" cy="402652"/>
          </a:xfrm>
        </p:spPr>
        <p:txBody>
          <a:bodyPr/>
          <a:lstStyle/>
          <a:p>
            <a:r>
              <a:rPr lang="en-US" altLang="ko-KR" dirty="0" smtClean="0"/>
              <a:t>10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72" y="2888426"/>
            <a:ext cx="9305526" cy="396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3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6" name="TextBox 5"/>
          <p:cNvSpPr txBox="1"/>
          <p:nvPr/>
        </p:nvSpPr>
        <p:spPr>
          <a:xfrm>
            <a:off x="520407" y="852967"/>
            <a:ext cx="11659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 smtClean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데이터 분석</a:t>
            </a:r>
            <a:endParaRPr lang="en-US" altLang="ko-KR" sz="2800" b="1" spc="300" dirty="0" smtClean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91" y="1534210"/>
            <a:ext cx="5871249" cy="50011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17" y="1534210"/>
            <a:ext cx="5820703" cy="499022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20991" y="6693396"/>
            <a:ext cx="842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오리의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머리 부분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에 코너가 많이 검출됨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-&gt;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오리의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Identity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가 머리인 것은 확인이 됨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13" name="슬라이드 번호 개체 틀 1"/>
          <p:cNvSpPr>
            <a:spLocks noGrp="1"/>
          </p:cNvSpPr>
          <p:nvPr>
            <p:ph type="sldNum" sz="quarter" idx="7"/>
          </p:nvPr>
        </p:nvSpPr>
        <p:spPr>
          <a:xfrm>
            <a:off x="9495205" y="7009642"/>
            <a:ext cx="3025021" cy="402652"/>
          </a:xfrm>
        </p:spPr>
        <p:txBody>
          <a:bodyPr/>
          <a:lstStyle/>
          <a:p>
            <a:r>
              <a:rPr lang="en-US" altLang="ko-KR" dirty="0" smtClean="0"/>
              <a:t>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560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6" name="TextBox 5"/>
          <p:cNvSpPr txBox="1"/>
          <p:nvPr/>
        </p:nvSpPr>
        <p:spPr>
          <a:xfrm>
            <a:off x="520407" y="852967"/>
            <a:ext cx="1165940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 smtClean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데이터 분석</a:t>
            </a:r>
            <a:endParaRPr lang="en-US" altLang="ko-KR" sz="2800" b="1" spc="300" dirty="0" smtClean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b="1" dirty="0" smtClean="0"/>
          </a:p>
          <a:p>
            <a:r>
              <a:rPr lang="ko-KR" altLang="en-US" sz="2400" b="1" dirty="0" err="1" smtClean="0"/>
              <a:t>ㆍ</a:t>
            </a:r>
            <a:r>
              <a:rPr lang="en-US" altLang="ko-KR" sz="2000" b="1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</a:t>
            </a:r>
          </a:p>
          <a:p>
            <a:endParaRPr lang="en-US" altLang="ko-KR" sz="1000" dirty="0" smtClean="0"/>
          </a:p>
          <a:p>
            <a:r>
              <a:rPr lang="ko-KR" altLang="en-US" dirty="0" smtClean="0"/>
              <a:t>    </a:t>
            </a:r>
            <a:r>
              <a:rPr lang="ko-KR" altLang="en-US" b="1" dirty="0" err="1" smtClean="0"/>
              <a:t>ㆍ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실제로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컴퓨터가 오리의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Identity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를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머리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,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꼬리라고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인식하는가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? (-&gt;)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오리의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특징점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검출로 파악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ea typeface="조선일보명조" panose="02030304000000000000" pitchFamily="18" charset="-127"/>
            </a:endParaRPr>
          </a:p>
          <a:p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 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  </a:t>
            </a:r>
            <a:r>
              <a:rPr lang="ko-KR" altLang="en-US" sz="1600" b="1" dirty="0" err="1" smtClean="0"/>
              <a:t>ㆍ</a:t>
            </a:r>
            <a:r>
              <a:rPr lang="ko-KR" altLang="en-US" sz="1600" u="sng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오리의</a:t>
            </a:r>
            <a:r>
              <a:rPr lang="ko-KR" altLang="en-US" sz="1600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평균 이미지에 대해서도 조사</a:t>
            </a:r>
            <a:endParaRPr lang="en-US" altLang="ko-KR" sz="1600" u="sng" dirty="0" smtClean="0">
              <a:solidFill>
                <a:schemeClr val="bg2">
                  <a:lumMod val="25000"/>
                </a:schemeClr>
              </a:solidFill>
              <a:ea typeface="조선일보명조" panose="02030304000000000000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18" name="슬라이드 번호 개체 틀 1"/>
          <p:cNvSpPr>
            <a:spLocks noGrp="1"/>
          </p:cNvSpPr>
          <p:nvPr>
            <p:ph type="sldNum" sz="quarter" idx="7"/>
          </p:nvPr>
        </p:nvSpPr>
        <p:spPr>
          <a:xfrm>
            <a:off x="9495205" y="7009642"/>
            <a:ext cx="3025021" cy="402652"/>
          </a:xfrm>
        </p:spPr>
        <p:txBody>
          <a:bodyPr/>
          <a:lstStyle/>
          <a:p>
            <a:r>
              <a:rPr lang="en-US" altLang="ko-KR" dirty="0" smtClean="0"/>
              <a:t>12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75" y="2888427"/>
            <a:ext cx="3632006" cy="44469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478" y="2931544"/>
            <a:ext cx="3665991" cy="44038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55363" y="3438511"/>
            <a:ext cx="73774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누적 영상을 구하고 영상 개수로 나누는 방식으로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ea typeface="조선일보명조" panose="02030304000000000000"/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평균 이미지를 구함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ea typeface="조선일보명조" panose="02030304000000000000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-&gt;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전체 오리에 대해 적용 시 형태를 완전히 잃어 실험이 불가능함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ea typeface="조선일보명조" panose="02030304000000000000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-&gt;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 랜덤으로 얻은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10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개의 영상을 기준으로 평균 영상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10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개를 생성함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ea typeface="조선일보명조" panose="02030304000000000000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-&gt;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영상처리 후 코너를 검출해 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33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6" name="TextBox 5"/>
          <p:cNvSpPr txBox="1"/>
          <p:nvPr/>
        </p:nvSpPr>
        <p:spPr>
          <a:xfrm>
            <a:off x="520407" y="852967"/>
            <a:ext cx="11659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 smtClean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데이터 분석</a:t>
            </a:r>
            <a:endParaRPr lang="en-US" altLang="ko-KR" sz="2800" b="1" spc="300" dirty="0" smtClean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8416" y="6591264"/>
            <a:ext cx="9584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오리의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머리로 추정되는 부분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에 코너가 많이 검출됨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-&gt;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오리의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Identity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가 머리인 것은 확인이 됨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9" name="슬라이드 번호 개체 틀 1"/>
          <p:cNvSpPr>
            <a:spLocks noGrp="1"/>
          </p:cNvSpPr>
          <p:nvPr>
            <p:ph type="sldNum" sz="quarter" idx="7"/>
          </p:nvPr>
        </p:nvSpPr>
        <p:spPr>
          <a:xfrm>
            <a:off x="9495205" y="7009642"/>
            <a:ext cx="3025021" cy="402652"/>
          </a:xfrm>
        </p:spPr>
        <p:txBody>
          <a:bodyPr/>
          <a:lstStyle/>
          <a:p>
            <a:r>
              <a:rPr lang="en-US" altLang="ko-KR" dirty="0" smtClean="0"/>
              <a:t>13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16" y="1434647"/>
            <a:ext cx="5827996" cy="50027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973" y="1376187"/>
            <a:ext cx="5920776" cy="506118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08416" y="6961048"/>
            <a:ext cx="8098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7030A0"/>
                </a:solidFill>
                <a:ea typeface="조선일보명조" panose="02030304000000000000"/>
              </a:rPr>
              <a:t>Conclusion. </a:t>
            </a:r>
            <a:r>
              <a:rPr lang="ko-KR" altLang="en-US" dirty="0" err="1" smtClean="0">
                <a:solidFill>
                  <a:srgbClr val="7030A0"/>
                </a:solidFill>
                <a:ea typeface="조선일보명조" panose="02030304000000000000"/>
              </a:rPr>
              <a:t>라벨링</a:t>
            </a:r>
            <a:r>
              <a:rPr lang="ko-KR" altLang="en-US" dirty="0" smtClean="0">
                <a:solidFill>
                  <a:srgbClr val="7030A0"/>
                </a:solidFill>
                <a:ea typeface="조선일보명조" panose="02030304000000000000"/>
              </a:rPr>
              <a:t> 진행 시 오리가 겹치더라도 머리 부분은 필수로 들어가야 됨</a:t>
            </a:r>
            <a:r>
              <a:rPr lang="en-US" altLang="ko-KR" dirty="0" smtClean="0">
                <a:solidFill>
                  <a:srgbClr val="7030A0"/>
                </a:solidFill>
                <a:ea typeface="조선일보명조" panose="02030304000000000000"/>
              </a:rPr>
              <a:t> 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2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0407" y="867292"/>
            <a:ext cx="101323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데이터 분석</a:t>
            </a:r>
            <a:endParaRPr lang="en-US" altLang="ko-KR" sz="2800" b="1" spc="300" dirty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b="1" dirty="0" smtClean="0"/>
          </a:p>
          <a:p>
            <a:r>
              <a:rPr lang="ko-KR" altLang="en-US" sz="2400" dirty="0" err="1" smtClean="0"/>
              <a:t>ㆍ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b="1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Question</a:t>
            </a:r>
          </a:p>
          <a:p>
            <a:endParaRPr lang="en-US" altLang="ko-KR" sz="1000" dirty="0" smtClean="0"/>
          </a:p>
          <a:p>
            <a:r>
              <a:rPr lang="ko-KR" altLang="en-US" dirty="0" smtClean="0"/>
              <a:t>    </a:t>
            </a:r>
            <a:r>
              <a:rPr lang="ko-KR" altLang="en-US" b="1" dirty="0" err="1" smtClean="0"/>
              <a:t>ㆍ</a:t>
            </a:r>
            <a:r>
              <a:rPr lang="ko-KR" altLang="en-US" u="sng" dirty="0" err="1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비정상</a:t>
            </a:r>
            <a:r>
              <a:rPr lang="ko-KR" altLang="en-US" u="sng" dirty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오리는 </a:t>
            </a:r>
            <a:r>
              <a:rPr lang="ko-KR" altLang="en-US" u="sng" dirty="0" err="1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특징점이</a:t>
            </a:r>
            <a:r>
              <a:rPr lang="ko-KR" altLang="en-US" u="sng" dirty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어떻게 될까</a:t>
            </a:r>
            <a:r>
              <a:rPr lang="en-US" altLang="ko-KR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?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</a:t>
            </a:r>
            <a:endParaRPr lang="en-US" altLang="ko-KR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520407" y="2640078"/>
            <a:ext cx="11659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ㆍ</a:t>
            </a:r>
            <a:r>
              <a:rPr lang="en-US" altLang="ko-KR" sz="2000" b="1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</a:t>
            </a:r>
          </a:p>
          <a:p>
            <a:endParaRPr lang="en-US" altLang="ko-KR" sz="1000" dirty="0" smtClean="0"/>
          </a:p>
          <a:p>
            <a:r>
              <a:rPr lang="ko-KR" altLang="en-US" dirty="0" smtClean="0"/>
              <a:t>    </a:t>
            </a:r>
            <a:r>
              <a:rPr lang="ko-KR" altLang="en-US" b="1" dirty="0" err="1" smtClean="0"/>
              <a:t>ㆍ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[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죽은 오리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|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뒤집힌 오리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]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에 대해서도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FAST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코너 검출을 진행함</a:t>
            </a:r>
            <a:endParaRPr lang="en-US" altLang="ko-KR" sz="1600" u="sng" dirty="0" smtClean="0">
              <a:solidFill>
                <a:schemeClr val="bg2">
                  <a:lumMod val="25000"/>
                </a:schemeClr>
              </a:solidFill>
              <a:ea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32" y="3651772"/>
            <a:ext cx="7887801" cy="16671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32" y="5438022"/>
            <a:ext cx="7830643" cy="98121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730204" y="4901804"/>
            <a:ext cx="4046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(-&gt;) [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오리의 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몸통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-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발 사이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]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로 검출됨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150608" y="3904488"/>
            <a:ext cx="841248" cy="39617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608064" y="4300660"/>
            <a:ext cx="334795" cy="52737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466666" y="4008150"/>
            <a:ext cx="841248" cy="39617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860599" y="4221640"/>
            <a:ext cx="334795" cy="52737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142425" y="5960826"/>
            <a:ext cx="398071" cy="39617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flipH="1">
            <a:off x="5458968" y="5931848"/>
            <a:ext cx="365760" cy="42515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300216" y="6126480"/>
            <a:ext cx="850392" cy="23051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02800" y="6126480"/>
            <a:ext cx="850392" cy="23051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730203" y="5955723"/>
            <a:ext cx="3283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(-&gt;) [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오리의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부리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]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로 검출됨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775832" y="6640310"/>
            <a:ext cx="7922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그러나 데이터가 너무 적어 평균 이미지와 비교할 수 없으므로 참고용 </a:t>
            </a:r>
            <a:r>
              <a:rPr lang="ko-KR" altLang="en-US" u="sng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분석임</a:t>
            </a:r>
            <a:r>
              <a:rPr lang="ko-KR" altLang="en-US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6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6" name="TextBox 5"/>
          <p:cNvSpPr txBox="1"/>
          <p:nvPr/>
        </p:nvSpPr>
        <p:spPr>
          <a:xfrm>
            <a:off x="520407" y="867292"/>
            <a:ext cx="101323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데이터 분석</a:t>
            </a:r>
            <a:endParaRPr lang="en-US" altLang="ko-KR" sz="2800" b="1" spc="300" dirty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b="1" dirty="0" smtClean="0"/>
          </a:p>
          <a:p>
            <a:r>
              <a:rPr lang="ko-KR" altLang="en-US" sz="2400" dirty="0" err="1" smtClean="0"/>
              <a:t>ㆍ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b="1" dirty="0" err="1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번외</a:t>
            </a:r>
            <a:endParaRPr lang="en-US" altLang="ko-KR" sz="2000" b="1" dirty="0" smtClean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1000" dirty="0" smtClean="0"/>
          </a:p>
          <a:p>
            <a:r>
              <a:rPr lang="ko-KR" altLang="en-US" dirty="0" smtClean="0"/>
              <a:t>    </a:t>
            </a:r>
            <a:r>
              <a:rPr lang="ko-KR" altLang="en-US" b="1" dirty="0" err="1" smtClean="0"/>
              <a:t>ㆍ</a:t>
            </a:r>
            <a:r>
              <a:rPr lang="ko-KR" altLang="en-US" u="sng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배경의</a:t>
            </a:r>
            <a:r>
              <a:rPr lang="en-US" altLang="ko-KR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RGB </a:t>
            </a:r>
            <a:r>
              <a:rPr lang="ko-KR" altLang="en-US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분포 </a:t>
            </a:r>
            <a:endParaRPr lang="en-US" altLang="ko-KR" u="sng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71" y="2640078"/>
            <a:ext cx="4958220" cy="390340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35571" y="6640310"/>
            <a:ext cx="46570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배경 이미지가 따로 없어서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ea typeface="조선일보명조" panose="02030304000000000000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농장 천장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/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바닥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영상들을 만들어서 진행함  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893791" y="3914112"/>
            <a:ext cx="514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(-&gt;)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440869" y="1998363"/>
            <a:ext cx="24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[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천장 이미지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RGB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분포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]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9903301" y="1998363"/>
            <a:ext cx="2546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[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바닥 이미지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RGB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 분포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]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868" y="2467730"/>
            <a:ext cx="3241609" cy="423963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741" y="2467730"/>
            <a:ext cx="3236627" cy="421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6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6" name="TextBox 5"/>
          <p:cNvSpPr txBox="1"/>
          <p:nvPr/>
        </p:nvSpPr>
        <p:spPr>
          <a:xfrm>
            <a:off x="520407" y="867292"/>
            <a:ext cx="101323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데이터 분석</a:t>
            </a:r>
            <a:endParaRPr lang="en-US" altLang="ko-KR" sz="2800" b="1" spc="300" dirty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b="1" dirty="0" smtClean="0"/>
          </a:p>
          <a:p>
            <a:r>
              <a:rPr lang="ko-KR" altLang="en-US" sz="2400" dirty="0" err="1" smtClean="0"/>
              <a:t>ㆍ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b="1" dirty="0" err="1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번외</a:t>
            </a:r>
            <a:endParaRPr lang="en-US" altLang="ko-KR" sz="2000" b="1" dirty="0" smtClean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1000" dirty="0" smtClean="0"/>
          </a:p>
          <a:p>
            <a:r>
              <a:rPr lang="ko-KR" altLang="en-US" dirty="0" smtClean="0"/>
              <a:t>    </a:t>
            </a:r>
            <a:r>
              <a:rPr lang="ko-KR" altLang="en-US" b="1" dirty="0" err="1" smtClean="0"/>
              <a:t>ㆍ</a:t>
            </a:r>
            <a:r>
              <a:rPr lang="en-US" altLang="ko-KR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RGB </a:t>
            </a:r>
            <a:r>
              <a:rPr lang="ko-KR" altLang="en-US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분포 비교 </a:t>
            </a:r>
            <a:endParaRPr lang="en-US" altLang="ko-KR" u="sng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2" y="2640078"/>
            <a:ext cx="3254500" cy="42564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960" y="2640078"/>
            <a:ext cx="3236627" cy="421742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35" y="2640078"/>
            <a:ext cx="3475509" cy="425411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01135" y="7029849"/>
            <a:ext cx="7774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오리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-&gt;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천장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-&gt;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바닥 순으로 명암비가 낮음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/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오리 데이터의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max pixel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이 가장 큼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579008" y="5080551"/>
            <a:ext cx="264444" cy="176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679823" y="5063651"/>
            <a:ext cx="292608" cy="2032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808802" y="5063651"/>
            <a:ext cx="292608" cy="210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54279" y="5185707"/>
            <a:ext cx="292608" cy="21031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283258" y="5185707"/>
            <a:ext cx="241639" cy="21031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282325" y="5186766"/>
            <a:ext cx="292608" cy="21031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675827" y="5203666"/>
            <a:ext cx="292608" cy="21031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725863" y="5185707"/>
            <a:ext cx="213665" cy="21031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775899" y="5185707"/>
            <a:ext cx="292608" cy="21031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9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0407" y="867292"/>
            <a:ext cx="101323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데이터 분석</a:t>
            </a:r>
            <a:endParaRPr lang="en-US" altLang="ko-KR" sz="2800" b="1" spc="300" dirty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b="1" dirty="0" smtClean="0"/>
          </a:p>
          <a:p>
            <a:r>
              <a:rPr lang="ko-KR" altLang="en-US" sz="2400" dirty="0" err="1" smtClean="0"/>
              <a:t>ㆍ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b="1" dirty="0" err="1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번외</a:t>
            </a:r>
            <a:endParaRPr lang="en-US" altLang="ko-KR" sz="2000" b="1" dirty="0" smtClean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1000" dirty="0" smtClean="0"/>
          </a:p>
          <a:p>
            <a:r>
              <a:rPr lang="ko-KR" altLang="en-US" dirty="0" smtClean="0"/>
              <a:t>    </a:t>
            </a:r>
            <a:r>
              <a:rPr lang="ko-KR" altLang="en-US" b="1" dirty="0" err="1" smtClean="0"/>
              <a:t>ㆍ</a:t>
            </a:r>
            <a:r>
              <a:rPr lang="ko-KR" altLang="en-US" u="sng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배경의</a:t>
            </a:r>
            <a:r>
              <a:rPr lang="ko-KR" altLang="en-US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</a:t>
            </a:r>
            <a:r>
              <a:rPr lang="en-US" altLang="ko-KR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RGB </a:t>
            </a:r>
            <a:r>
              <a:rPr lang="ko-KR" altLang="en-US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평균 </a:t>
            </a:r>
            <a:endParaRPr lang="en-US" altLang="ko-KR" u="sng" dirty="0"/>
          </a:p>
        </p:txBody>
      </p:sp>
      <p:sp>
        <p:nvSpPr>
          <p:cNvPr id="9" name="직사각형 8"/>
          <p:cNvSpPr/>
          <p:nvPr/>
        </p:nvSpPr>
        <p:spPr>
          <a:xfrm>
            <a:off x="795790" y="2596568"/>
            <a:ext cx="2546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[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천장 이미지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RGB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평균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]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6111657" y="2596568"/>
            <a:ext cx="2546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[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바닥 이미지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RGB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평균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]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95790" y="6432431"/>
            <a:ext cx="8090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6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개의 천장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/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바닥 영상에 대한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RGB min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평균값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,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avg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평균값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, max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평균값을 계산함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632" y="3094738"/>
            <a:ext cx="4724972" cy="32010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1" y="3102531"/>
            <a:ext cx="4814982" cy="319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1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0407" y="867292"/>
            <a:ext cx="101323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데이터 분석</a:t>
            </a:r>
            <a:endParaRPr lang="en-US" altLang="ko-KR" sz="2800" b="1" spc="300" dirty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b="1" dirty="0" smtClean="0"/>
          </a:p>
          <a:p>
            <a:r>
              <a:rPr lang="ko-KR" altLang="en-US" sz="2400" dirty="0" err="1" smtClean="0"/>
              <a:t>ㆍ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b="1" dirty="0" err="1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번외</a:t>
            </a:r>
            <a:endParaRPr lang="en-US" altLang="ko-KR" sz="2000" b="1" dirty="0" smtClean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1000" dirty="0" smtClean="0"/>
          </a:p>
          <a:p>
            <a:r>
              <a:rPr lang="ko-KR" altLang="en-US" dirty="0" smtClean="0"/>
              <a:t>    </a:t>
            </a:r>
            <a:r>
              <a:rPr lang="ko-KR" altLang="en-US" b="1" dirty="0" err="1" smtClean="0"/>
              <a:t>ㆍ</a:t>
            </a:r>
            <a:r>
              <a:rPr lang="ko-KR" altLang="en-US" u="sng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전체</a:t>
            </a:r>
            <a:r>
              <a:rPr lang="ko-KR" altLang="en-US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오리에 대한  </a:t>
            </a:r>
            <a:r>
              <a:rPr lang="en-US" altLang="ko-KR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RGB </a:t>
            </a:r>
            <a:r>
              <a:rPr lang="ko-KR" altLang="en-US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평균 </a:t>
            </a:r>
            <a:endParaRPr lang="en-US" altLang="ko-KR" u="sng" dirty="0"/>
          </a:p>
        </p:txBody>
      </p:sp>
      <p:sp>
        <p:nvSpPr>
          <p:cNvPr id="5" name="직사각형 4"/>
          <p:cNvSpPr/>
          <p:nvPr/>
        </p:nvSpPr>
        <p:spPr>
          <a:xfrm>
            <a:off x="1191603" y="6432431"/>
            <a:ext cx="760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4509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마리의 오리에 대한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RGB min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평균값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,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avg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평균값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, max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평균값을 계산함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71" y="2640078"/>
            <a:ext cx="5449060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8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4601" y="3307080"/>
            <a:ext cx="2893741" cy="70788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감사합니다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34344" y="2856468"/>
            <a:ext cx="3174267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CVMI LAB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- 201921725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안성현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53785" y="3266440"/>
            <a:ext cx="3935375" cy="0"/>
          </a:xfrm>
          <a:prstGeom prst="line">
            <a:avLst/>
          </a:prstGeom>
          <a:ln>
            <a:solidFill>
              <a:srgbClr val="0D2E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43428" y="6581001"/>
            <a:ext cx="1156086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2021/01/26&gt;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9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63282" y="1597699"/>
            <a:ext cx="1316386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  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49772" y="2393088"/>
            <a:ext cx="2872902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데이터셋</a:t>
            </a:r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및 전처리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159828" y="2200420"/>
            <a:ext cx="1123294" cy="0"/>
          </a:xfrm>
          <a:prstGeom prst="line">
            <a:avLst/>
          </a:prstGeom>
          <a:ln w="9525">
            <a:solidFill>
              <a:srgbClr val="0D2E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1A8BE3-4B63-4896-B682-72A1D4B19185}"/>
              </a:ext>
            </a:extLst>
          </p:cNvPr>
          <p:cNvSpPr txBox="1"/>
          <p:nvPr/>
        </p:nvSpPr>
        <p:spPr>
          <a:xfrm>
            <a:off x="5822030" y="3047420"/>
            <a:ext cx="1798890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분석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0407" y="867292"/>
            <a:ext cx="1013235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 err="1" smtClean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데이터셋</a:t>
            </a:r>
            <a:r>
              <a:rPr lang="ko-KR" altLang="en-US" sz="2800" b="1" spc="300" dirty="0" smtClean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 및 전처리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b="1" dirty="0" smtClean="0"/>
          </a:p>
          <a:p>
            <a:r>
              <a:rPr lang="ko-KR" altLang="en-US" sz="2400" b="1" dirty="0" err="1" smtClean="0"/>
              <a:t>ㆍ</a:t>
            </a:r>
            <a:r>
              <a:rPr lang="en-US" altLang="ko-KR" sz="2000" b="1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Duck-farm-604 Dataset</a:t>
            </a:r>
          </a:p>
          <a:p>
            <a:endParaRPr lang="en-US" altLang="ko-KR" sz="1000" dirty="0"/>
          </a:p>
          <a:p>
            <a:r>
              <a:rPr lang="ko-KR" altLang="en-US" dirty="0"/>
              <a:t>    </a:t>
            </a:r>
            <a:r>
              <a:rPr lang="ko-KR" altLang="en-US" b="1" dirty="0" err="1" smtClean="0"/>
              <a:t>ㆍ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image: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‘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오리령수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_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동영상 번호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_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동영상 내 프레임 번호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’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로 이루어진 </a:t>
            </a:r>
            <a:r>
              <a:rPr lang="en-US" altLang="ko-KR" sz="16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png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이미지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604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개 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ea typeface="조선일보명조" panose="02030304000000000000" pitchFamily="18" charset="-127"/>
            </a:endParaRPr>
          </a:p>
          <a:p>
            <a:r>
              <a:rPr lang="ko-KR" altLang="en-US" sz="1600" b="1" dirty="0" smtClean="0"/>
              <a:t>     </a:t>
            </a:r>
            <a:r>
              <a:rPr lang="ko-KR" altLang="en-US" sz="1600" b="1" dirty="0" err="1" smtClean="0"/>
              <a:t>ㆍ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annotation: 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각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이미지들을 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라벨링해서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얻은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(</a:t>
            </a:r>
            <a:r>
              <a:rPr lang="en-US" altLang="ko-KR" sz="14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image|xmin|ymin|xmax|ymax|label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)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로 이루어진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CSV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파일 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ea typeface="조선일보명조" panose="02030304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79" y="2917077"/>
            <a:ext cx="5396336" cy="31346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935" y="2917077"/>
            <a:ext cx="3768953" cy="395058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34240" y="6210372"/>
            <a:ext cx="2159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dataset/image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/*</a:t>
            </a:r>
            <a:r>
              <a:rPr lang="en-US" altLang="ko-KR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84604" y="6950015"/>
            <a:ext cx="3393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dataset/Duck-farm-604-export.csv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89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6" name="TextBox 5"/>
          <p:cNvSpPr txBox="1"/>
          <p:nvPr/>
        </p:nvSpPr>
        <p:spPr>
          <a:xfrm>
            <a:off x="520407" y="859950"/>
            <a:ext cx="101323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 err="1" smtClean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데이터셋</a:t>
            </a:r>
            <a:r>
              <a:rPr lang="ko-KR" altLang="en-US" sz="2800" b="1" spc="300" dirty="0" smtClean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 및 전처리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b="1" dirty="0" smtClean="0"/>
          </a:p>
          <a:p>
            <a:r>
              <a:rPr lang="ko-KR" altLang="en-US" sz="2400" b="1" dirty="0" err="1" smtClean="0"/>
              <a:t>ㆍ</a:t>
            </a:r>
            <a:r>
              <a:rPr lang="en-US" altLang="ko-KR" sz="2000" b="1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Pre-Processing</a:t>
            </a:r>
          </a:p>
          <a:p>
            <a:endParaRPr lang="en-US" altLang="ko-KR" sz="1000" dirty="0" smtClean="0"/>
          </a:p>
          <a:p>
            <a:r>
              <a:rPr lang="ko-KR" altLang="en-US" dirty="0" smtClean="0"/>
              <a:t>    </a:t>
            </a:r>
            <a:r>
              <a:rPr lang="ko-KR" altLang="en-US" b="1" dirty="0" err="1" smtClean="0"/>
              <a:t>ㆍ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딕셔너리화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및 이상치 정제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ea typeface="조선일보명조" panose="02030304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67" y="2739995"/>
            <a:ext cx="3768953" cy="395058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68436" y="6772933"/>
            <a:ext cx="3393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dataset/Duck-farm-604-export.csv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896" y="2739995"/>
            <a:ext cx="4953691" cy="16956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896" y="4715289"/>
            <a:ext cx="6420746" cy="13146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5748" y="3806944"/>
            <a:ext cx="2162477" cy="62873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821032" y="6124863"/>
            <a:ext cx="79902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딕셔너리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는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ea typeface="조선일보명조" panose="02030304000000000000"/>
              </a:rPr>
              <a:t>image</a:t>
            </a:r>
            <a:r>
              <a:rPr lang="ko-KR" altLang="en-US" dirty="0">
                <a:solidFill>
                  <a:srgbClr val="7030A0"/>
                </a:solidFill>
                <a:ea typeface="조선일보명조" panose="02030304000000000000"/>
              </a:rPr>
              <a:t>를</a:t>
            </a:r>
            <a:r>
              <a:rPr lang="ko-KR" altLang="en-US" dirty="0" smtClean="0">
                <a:solidFill>
                  <a:srgbClr val="7030A0"/>
                </a:solidFill>
                <a:ea typeface="조선일보명조" panose="02030304000000000000"/>
              </a:rPr>
              <a:t> 키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로 가지고</a:t>
            </a:r>
            <a:r>
              <a:rPr lang="ko-KR" altLang="en-US" dirty="0" smtClean="0">
                <a:solidFill>
                  <a:srgbClr val="002060"/>
                </a:solidFill>
                <a:ea typeface="조선일보명조" panose="02030304000000000000"/>
              </a:rPr>
              <a:t> </a:t>
            </a:r>
            <a:r>
              <a:rPr lang="en-US" altLang="ko-KR" dirty="0" smtClean="0">
                <a:solidFill>
                  <a:srgbClr val="002060"/>
                </a:solidFill>
                <a:ea typeface="조선일보명조" panose="02030304000000000000"/>
              </a:rPr>
              <a:t>(</a:t>
            </a:r>
            <a:r>
              <a:rPr lang="en-US" altLang="ko-KR" dirty="0" err="1" smtClean="0">
                <a:solidFill>
                  <a:srgbClr val="002060"/>
                </a:solidFill>
                <a:ea typeface="조선일보명조" panose="02030304000000000000"/>
              </a:rPr>
              <a:t>xmin~label</a:t>
            </a:r>
            <a:r>
              <a:rPr lang="en-US" altLang="ko-KR" dirty="0" smtClean="0">
                <a:solidFill>
                  <a:srgbClr val="002060"/>
                </a:solidFill>
                <a:ea typeface="조선일보명조" panose="02030304000000000000"/>
              </a:rPr>
              <a:t>)</a:t>
            </a:r>
            <a:r>
              <a:rPr lang="ko-KR" altLang="en-US" dirty="0" smtClean="0">
                <a:solidFill>
                  <a:srgbClr val="002060"/>
                </a:solidFill>
                <a:ea typeface="조선일보명조" panose="02030304000000000000"/>
              </a:rPr>
              <a:t>로 이루어진 리스트들을</a:t>
            </a:r>
            <a:endParaRPr lang="en-US" altLang="ko-KR" dirty="0" smtClean="0">
              <a:solidFill>
                <a:srgbClr val="002060"/>
              </a:solidFill>
              <a:ea typeface="조선일보명조" panose="02030304000000000000"/>
            </a:endParaRPr>
          </a:p>
          <a:p>
            <a:r>
              <a:rPr lang="ko-KR" altLang="en-US" dirty="0" smtClean="0">
                <a:solidFill>
                  <a:srgbClr val="002060"/>
                </a:solidFill>
                <a:ea typeface="조선일보명조" panose="02030304000000000000"/>
              </a:rPr>
              <a:t>값들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로 가진다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이 때 리스트가 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xmin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=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xmax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이거나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ymin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=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ymax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인 경우 값으로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ea typeface="조선일보명조" panose="02030304000000000000"/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인정하지  않는다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. </a:t>
            </a:r>
            <a:r>
              <a:rPr lang="en-US" altLang="ko-KR" dirty="0" smtClean="0">
                <a:solidFill>
                  <a:srgbClr val="FF0000"/>
                </a:solidFill>
                <a:ea typeface="조선일보명조" panose="02030304000000000000"/>
              </a:rPr>
              <a:t>(width </a:t>
            </a:r>
            <a:r>
              <a:rPr lang="ko-KR" altLang="en-US" dirty="0" smtClean="0">
                <a:solidFill>
                  <a:srgbClr val="FF0000"/>
                </a:solidFill>
                <a:ea typeface="조선일보명조" panose="02030304000000000000"/>
              </a:rPr>
              <a:t>혹은 </a:t>
            </a:r>
            <a:r>
              <a:rPr lang="en-US" altLang="ko-KR" dirty="0" smtClean="0">
                <a:solidFill>
                  <a:srgbClr val="FF0000"/>
                </a:solidFill>
                <a:ea typeface="조선일보명조" panose="02030304000000000000"/>
              </a:rPr>
              <a:t>height</a:t>
            </a:r>
            <a:r>
              <a:rPr lang="ko-KR" altLang="en-US" dirty="0" smtClean="0">
                <a:solidFill>
                  <a:srgbClr val="FF0000"/>
                </a:solidFill>
                <a:ea typeface="조선일보명조" panose="02030304000000000000"/>
              </a:rPr>
              <a:t>가 없는 것은 처리하지 않음</a:t>
            </a:r>
            <a:r>
              <a:rPr lang="en-US" altLang="ko-KR" dirty="0" smtClean="0">
                <a:solidFill>
                  <a:srgbClr val="FF0000"/>
                </a:solidFill>
                <a:ea typeface="조선일보명조" panose="02030304000000000000"/>
              </a:rPr>
              <a:t>)</a:t>
            </a:r>
            <a:endParaRPr lang="ko-KR" altLang="en-US" dirty="0">
              <a:solidFill>
                <a:srgbClr val="FF0000"/>
              </a:solidFill>
              <a:ea typeface="조선일보명조" panose="02030304000000000000"/>
            </a:endParaRPr>
          </a:p>
        </p:txBody>
      </p:sp>
      <p:cxnSp>
        <p:nvCxnSpPr>
          <p:cNvPr id="21" name="직선 화살표 연결선 20"/>
          <p:cNvCxnSpPr>
            <a:stCxn id="17" idx="2"/>
            <a:endCxn id="15" idx="0"/>
          </p:cNvCxnSpPr>
          <p:nvPr/>
        </p:nvCxnSpPr>
        <p:spPr>
          <a:xfrm flipH="1">
            <a:off x="8118269" y="4435682"/>
            <a:ext cx="2998718" cy="2796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96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6" name="TextBox 5"/>
          <p:cNvSpPr txBox="1"/>
          <p:nvPr/>
        </p:nvSpPr>
        <p:spPr>
          <a:xfrm>
            <a:off x="520407" y="852967"/>
            <a:ext cx="101323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 err="1" smtClean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데이터셋</a:t>
            </a:r>
            <a:r>
              <a:rPr lang="ko-KR" altLang="en-US" sz="2800" b="1" spc="300" dirty="0" smtClean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 및 전처리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b="1" dirty="0" smtClean="0"/>
          </a:p>
          <a:p>
            <a:r>
              <a:rPr lang="ko-KR" altLang="en-US" sz="2400" b="1" dirty="0" err="1" smtClean="0"/>
              <a:t>ㆍ</a:t>
            </a:r>
            <a:r>
              <a:rPr lang="en-US" altLang="ko-KR" sz="2000" b="1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Pre-Processing</a:t>
            </a:r>
          </a:p>
          <a:p>
            <a:endParaRPr lang="en-US" altLang="ko-KR" sz="1000" dirty="0" smtClean="0"/>
          </a:p>
          <a:p>
            <a:r>
              <a:rPr lang="ko-KR" altLang="en-US" dirty="0" smtClean="0"/>
              <a:t>    </a:t>
            </a:r>
            <a:r>
              <a:rPr lang="ko-KR" altLang="en-US" b="1" dirty="0" err="1" smtClean="0"/>
              <a:t>ㆍ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딕셔너리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형태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ea typeface="조선일보명조" panose="02030304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67" y="2745995"/>
            <a:ext cx="3768953" cy="395058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68436" y="6772933"/>
            <a:ext cx="3393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dataset/Duck-farm-604-export.csv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76538" y="4435665"/>
            <a:ext cx="514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조선일보명조" panose="02030304000000000000"/>
                <a:cs typeface="Calibri" panose="020F0502020204030204" pitchFamily="34" charset="0"/>
              </a:rPr>
              <a:t>(-&gt;)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449043"/>
              </p:ext>
            </p:extLst>
          </p:nvPr>
        </p:nvGraphicFramePr>
        <p:xfrm>
          <a:off x="5586577" y="2650561"/>
          <a:ext cx="3374542" cy="19697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87271">
                  <a:extLst>
                    <a:ext uri="{9D8B030D-6E8A-4147-A177-3AD203B41FA5}">
                      <a16:colId xmlns:a16="http://schemas.microsoft.com/office/drawing/2014/main" val="1126358770"/>
                    </a:ext>
                  </a:extLst>
                </a:gridCol>
                <a:gridCol w="1687271">
                  <a:extLst>
                    <a:ext uri="{9D8B030D-6E8A-4147-A177-3AD203B41FA5}">
                      <a16:colId xmlns:a16="http://schemas.microsoft.com/office/drawing/2014/main" val="2322365168"/>
                    </a:ext>
                  </a:extLst>
                </a:gridCol>
              </a:tblGrid>
              <a:tr h="355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Key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68271"/>
                  </a:ext>
                </a:extLst>
              </a:tr>
              <a:tr h="355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40_2_0.png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(lists)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07425"/>
                  </a:ext>
                </a:extLst>
              </a:tr>
              <a:tr h="355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40_0_2147.png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(lists)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72298"/>
                  </a:ext>
                </a:extLst>
              </a:tr>
              <a:tr h="355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40_0_2082.png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(lists)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634221"/>
                  </a:ext>
                </a:extLst>
              </a:tr>
              <a:tr h="355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52177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894368"/>
              </p:ext>
            </p:extLst>
          </p:nvPr>
        </p:nvGraphicFramePr>
        <p:xfrm>
          <a:off x="5586577" y="4803162"/>
          <a:ext cx="741816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633">
                  <a:extLst>
                    <a:ext uri="{9D8B030D-6E8A-4147-A177-3AD203B41FA5}">
                      <a16:colId xmlns:a16="http://schemas.microsoft.com/office/drawing/2014/main" val="1192326737"/>
                    </a:ext>
                  </a:extLst>
                </a:gridCol>
                <a:gridCol w="1483633">
                  <a:extLst>
                    <a:ext uri="{9D8B030D-6E8A-4147-A177-3AD203B41FA5}">
                      <a16:colId xmlns:a16="http://schemas.microsoft.com/office/drawing/2014/main" val="3549516586"/>
                    </a:ext>
                  </a:extLst>
                </a:gridCol>
                <a:gridCol w="1483633">
                  <a:extLst>
                    <a:ext uri="{9D8B030D-6E8A-4147-A177-3AD203B41FA5}">
                      <a16:colId xmlns:a16="http://schemas.microsoft.com/office/drawing/2014/main" val="3881155447"/>
                    </a:ext>
                  </a:extLst>
                </a:gridCol>
                <a:gridCol w="1483633">
                  <a:extLst>
                    <a:ext uri="{9D8B030D-6E8A-4147-A177-3AD203B41FA5}">
                      <a16:colId xmlns:a16="http://schemas.microsoft.com/office/drawing/2014/main" val="684814988"/>
                    </a:ext>
                  </a:extLst>
                </a:gridCol>
                <a:gridCol w="1483633">
                  <a:extLst>
                    <a:ext uri="{9D8B030D-6E8A-4147-A177-3AD203B41FA5}">
                      <a16:colId xmlns:a16="http://schemas.microsoft.com/office/drawing/2014/main" val="1109164116"/>
                    </a:ext>
                  </a:extLst>
                </a:gridCol>
              </a:tblGrid>
              <a:tr h="2138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Xmin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Ymin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Xmax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Yamx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label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770298"/>
                  </a:ext>
                </a:extLst>
              </a:tr>
              <a:tr h="2138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2.687194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523.807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491.261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1080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Duck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813799"/>
                  </a:ext>
                </a:extLst>
              </a:tr>
              <a:tr h="2138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603.871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496.889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865.2764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320.8866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Duck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643651"/>
                  </a:ext>
                </a:extLst>
              </a:tr>
              <a:tr h="2138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849.1533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531.8144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1207.894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960.3218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Duck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71586"/>
                  </a:ext>
                </a:extLst>
              </a:tr>
              <a:tr h="2138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1662.029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483.4562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1920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1018.083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Duck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271546"/>
                  </a:ext>
                </a:extLst>
              </a:tr>
              <a:tr h="2138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1172.96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447.1875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1407.625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796.9752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Duck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320936"/>
                  </a:ext>
                </a:extLst>
              </a:tr>
              <a:tr h="2138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1378.53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447.1875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1578.726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764.2024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Duck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38740"/>
                  </a:ext>
                </a:extLst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8129016" y="3200400"/>
            <a:ext cx="118872" cy="109728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45029" y="4124131"/>
            <a:ext cx="2276669" cy="60331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586577" y="3042377"/>
            <a:ext cx="3374542" cy="39537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8230480" y="3294059"/>
            <a:ext cx="1065179" cy="1499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902588" y="4466442"/>
            <a:ext cx="3187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속성 이름은 리스트 원소 이해를 목적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704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6" name="TextBox 5"/>
          <p:cNvSpPr txBox="1"/>
          <p:nvPr/>
        </p:nvSpPr>
        <p:spPr>
          <a:xfrm>
            <a:off x="520407" y="852967"/>
            <a:ext cx="101323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 err="1" smtClean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데이터셋</a:t>
            </a:r>
            <a:r>
              <a:rPr lang="ko-KR" altLang="en-US" sz="2800" b="1" spc="300" dirty="0" smtClean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 및 전처리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b="1" dirty="0" smtClean="0"/>
          </a:p>
          <a:p>
            <a:r>
              <a:rPr lang="ko-KR" altLang="en-US" sz="2400" b="1" dirty="0" err="1" smtClean="0"/>
              <a:t>ㆍ</a:t>
            </a:r>
            <a:r>
              <a:rPr lang="en-US" altLang="ko-KR" sz="2000" b="1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Pre-Processing</a:t>
            </a:r>
          </a:p>
          <a:p>
            <a:endParaRPr lang="en-US" altLang="ko-KR" sz="1000" dirty="0" smtClean="0"/>
          </a:p>
          <a:p>
            <a:r>
              <a:rPr lang="ko-KR" altLang="en-US" dirty="0" smtClean="0"/>
              <a:t>    </a:t>
            </a:r>
            <a:r>
              <a:rPr lang="ko-KR" altLang="en-US" b="1" dirty="0" err="1" smtClean="0"/>
              <a:t>ㆍ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대표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이미지 선택 및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resizing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895" y="2863431"/>
            <a:ext cx="7171093" cy="270590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18" name="슬라이드 번호 개체 틀 1"/>
          <p:cNvSpPr>
            <a:spLocks noGrp="1"/>
          </p:cNvSpPr>
          <p:nvPr>
            <p:ph type="sldNum" sz="quarter" idx="7"/>
          </p:nvPr>
        </p:nvSpPr>
        <p:spPr>
          <a:xfrm>
            <a:off x="9495205" y="7009642"/>
            <a:ext cx="3025021" cy="402652"/>
          </a:xfrm>
        </p:spPr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08" y="2689690"/>
            <a:ext cx="5283687" cy="305338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42208" y="5864471"/>
            <a:ext cx="65004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대표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이미지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(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'32_2_270.png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'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를 기반으로 오리를 추출함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오리 이미지의 크기는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(300x500)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으로 고정함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ea typeface="조선일보명조" panose="02030304000000000000"/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추출한 오리 이미지들은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xmin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을 기준으로 오름차순 정렬하였음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ea typeface="조선일보명조" panose="020303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11222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6" name="TextBox 5"/>
          <p:cNvSpPr txBox="1"/>
          <p:nvPr/>
        </p:nvSpPr>
        <p:spPr>
          <a:xfrm>
            <a:off x="520407" y="852967"/>
            <a:ext cx="116594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 smtClean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데이터 분석</a:t>
            </a:r>
            <a:endParaRPr lang="en-US" altLang="ko-KR" sz="2800" b="1" spc="300" dirty="0" smtClean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b="1" dirty="0" smtClean="0"/>
          </a:p>
          <a:p>
            <a:r>
              <a:rPr lang="ko-KR" altLang="en-US" sz="2400" b="1" dirty="0" err="1" smtClean="0"/>
              <a:t>ㆍ</a:t>
            </a:r>
            <a:r>
              <a:rPr lang="en-US" altLang="ko-KR" sz="2000" b="1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Question</a:t>
            </a:r>
          </a:p>
          <a:p>
            <a:endParaRPr lang="en-US" altLang="ko-KR" sz="1000" dirty="0" smtClean="0"/>
          </a:p>
          <a:p>
            <a:r>
              <a:rPr lang="ko-KR" altLang="en-US" dirty="0" smtClean="0"/>
              <a:t>    </a:t>
            </a:r>
            <a:r>
              <a:rPr lang="ko-KR" altLang="en-US" b="1" dirty="0" err="1" smtClean="0"/>
              <a:t>ㆍ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라벨링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중 </a:t>
            </a:r>
            <a:r>
              <a:rPr lang="ko-KR" altLang="en-US" sz="1600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겹치면서 오리의 몸이 전부 나오는 것이 좋은가</a:t>
            </a:r>
            <a:r>
              <a:rPr lang="en-US" altLang="ko-KR" sz="1600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?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or </a:t>
            </a:r>
            <a:r>
              <a:rPr lang="ko-KR" altLang="en-US" sz="1600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최대한 겹치지 않게 하는 것이  좋은가</a:t>
            </a:r>
            <a:r>
              <a:rPr lang="en-US" altLang="ko-KR" sz="1600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?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에 대한 의문 발생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18" name="슬라이드 번호 개체 틀 1"/>
          <p:cNvSpPr>
            <a:spLocks noGrp="1"/>
          </p:cNvSpPr>
          <p:nvPr>
            <p:ph type="sldNum" sz="quarter" idx="7"/>
          </p:nvPr>
        </p:nvSpPr>
        <p:spPr>
          <a:xfrm>
            <a:off x="9495205" y="7009642"/>
            <a:ext cx="3025021" cy="402652"/>
          </a:xfrm>
        </p:spPr>
        <p:txBody>
          <a:bodyPr/>
          <a:lstStyle/>
          <a:p>
            <a:r>
              <a:rPr lang="en-US" altLang="ko-KR" dirty="0" smtClean="0"/>
              <a:t>7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876" y="2677304"/>
            <a:ext cx="4614793" cy="3559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46" y="2677304"/>
            <a:ext cx="4480772" cy="355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4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6" name="TextBox 5"/>
          <p:cNvSpPr txBox="1"/>
          <p:nvPr/>
        </p:nvSpPr>
        <p:spPr>
          <a:xfrm>
            <a:off x="520407" y="852967"/>
            <a:ext cx="1165940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 smtClean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데이터 분석</a:t>
            </a:r>
            <a:endParaRPr lang="en-US" altLang="ko-KR" sz="2800" b="1" spc="300" dirty="0" smtClean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b="1" dirty="0" smtClean="0"/>
          </a:p>
          <a:p>
            <a:r>
              <a:rPr lang="ko-KR" altLang="en-US" sz="2400" b="1" dirty="0" err="1" smtClean="0"/>
              <a:t>ㆍ</a:t>
            </a:r>
            <a:r>
              <a:rPr lang="en-US" altLang="ko-KR" sz="2000" b="1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Assume</a:t>
            </a:r>
          </a:p>
          <a:p>
            <a:endParaRPr lang="en-US" altLang="ko-KR" sz="1000" dirty="0" smtClean="0"/>
          </a:p>
          <a:p>
            <a:r>
              <a:rPr lang="ko-KR" altLang="en-US" dirty="0" smtClean="0"/>
              <a:t>    </a:t>
            </a:r>
            <a:r>
              <a:rPr lang="ko-KR" altLang="en-US" b="1" dirty="0" err="1" smtClean="0"/>
              <a:t>ㆍ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겹치지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않도록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라벨링을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하면 일반적인 오리의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Identity(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머리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,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꼬리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등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)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마저 잃어 버리므로 성능이 안 좋을 것이다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. </a:t>
            </a:r>
          </a:p>
          <a:p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 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ea typeface="조선일보명조" panose="02030304000000000000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18" name="슬라이드 번호 개체 틀 1"/>
          <p:cNvSpPr>
            <a:spLocks noGrp="1"/>
          </p:cNvSpPr>
          <p:nvPr>
            <p:ph type="sldNum" sz="quarter" idx="7"/>
          </p:nvPr>
        </p:nvSpPr>
        <p:spPr>
          <a:xfrm>
            <a:off x="9495205" y="7009642"/>
            <a:ext cx="3025021" cy="402652"/>
          </a:xfrm>
        </p:spPr>
        <p:txBody>
          <a:bodyPr/>
          <a:lstStyle/>
          <a:p>
            <a:r>
              <a:rPr lang="en-US" altLang="ko-KR" dirty="0" smtClean="0"/>
              <a:t>8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17" y="2585864"/>
            <a:ext cx="2717462" cy="209621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72402" y="4820294"/>
            <a:ext cx="11847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 </a:t>
            </a:r>
            <a:r>
              <a:rPr lang="ko-KR" altLang="en-US" sz="1600" b="1" dirty="0" err="1" smtClean="0"/>
              <a:t>ㆍ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따라서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겹치면서 오리의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Identity(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머리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,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꼬리 등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)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을 잃지 않도록 하는 것이 성능에 도움이 될 것이다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.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17" y="5253377"/>
            <a:ext cx="2717462" cy="215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2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20407" y="644858"/>
            <a:ext cx="2894274" cy="50086"/>
          </a:xfrm>
          <a:prstGeom prst="rect">
            <a:avLst/>
          </a:prstGeom>
          <a:solidFill>
            <a:srgbClr val="0D2E8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9" tIns="50419" rIns="100839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85"/>
          </a:p>
        </p:txBody>
      </p:sp>
      <p:sp>
        <p:nvSpPr>
          <p:cNvPr id="6" name="TextBox 5"/>
          <p:cNvSpPr txBox="1"/>
          <p:nvPr/>
        </p:nvSpPr>
        <p:spPr>
          <a:xfrm>
            <a:off x="520407" y="852967"/>
            <a:ext cx="1165940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 smtClean="0">
                <a:latin typeface="조선일보명조" panose="02030304000000000000" pitchFamily="18" charset="-127"/>
                <a:ea typeface="조선일보명조" panose="02030304000000000000"/>
                <a:cs typeface="조선일보명조" panose="02030304000000000000" pitchFamily="18" charset="-127"/>
              </a:rPr>
              <a:t>데이터 분석</a:t>
            </a:r>
            <a:endParaRPr lang="en-US" altLang="ko-KR" sz="2800" b="1" spc="300" dirty="0" smtClean="0">
              <a:latin typeface="조선일보명조" panose="02030304000000000000" pitchFamily="18" charset="-127"/>
              <a:ea typeface="조선일보명조" panose="02030304000000000000"/>
              <a:cs typeface="조선일보명조" panose="02030304000000000000" pitchFamily="18" charset="-127"/>
            </a:endParaRPr>
          </a:p>
          <a:p>
            <a:endParaRPr lang="en-US" altLang="ko-KR" b="1" dirty="0" smtClean="0"/>
          </a:p>
          <a:p>
            <a:r>
              <a:rPr lang="ko-KR" altLang="en-US" sz="2400" b="1" dirty="0" err="1" smtClean="0"/>
              <a:t>ㆍ</a:t>
            </a:r>
            <a:r>
              <a:rPr lang="en-US" altLang="ko-KR" sz="2000" b="1" dirty="0" smtClean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</a:t>
            </a:r>
          </a:p>
          <a:p>
            <a:endParaRPr lang="en-US" altLang="ko-KR" sz="1000" dirty="0" smtClean="0"/>
          </a:p>
          <a:p>
            <a:r>
              <a:rPr lang="ko-KR" altLang="en-US" dirty="0" smtClean="0"/>
              <a:t>    </a:t>
            </a:r>
            <a:r>
              <a:rPr lang="ko-KR" altLang="en-US" b="1" dirty="0" err="1" smtClean="0"/>
              <a:t>ㆍ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실제로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컴퓨터가 오리의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Identity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를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머리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,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꼬리라고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인식하는가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? (-&gt;)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오리의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특징점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검출로 파악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ea typeface="조선일보명조" panose="02030304000000000000" pitchFamily="18" charset="-127"/>
            </a:endParaRPr>
          </a:p>
          <a:p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 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  </a:t>
            </a:r>
            <a:r>
              <a:rPr lang="ko-KR" altLang="en-US" sz="1600" b="1" dirty="0" err="1" smtClean="0"/>
              <a:t>ㆍ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특징점을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 검출하기 전 오리 이미지의 </a:t>
            </a:r>
            <a:r>
              <a:rPr lang="ko-KR" altLang="en-US" sz="1600" u="sng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히스토그램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ea typeface="조선일보명조" panose="02030304000000000000" pitchFamily="18" charset="-127"/>
              </a:rPr>
              <a:t>을 파악 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ea typeface="조선일보명조" panose="02030304000000000000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67" y="7009642"/>
            <a:ext cx="1432322" cy="402652"/>
          </a:xfrm>
          <a:prstGeom prst="rect">
            <a:avLst/>
          </a:prstGeom>
        </p:spPr>
      </p:pic>
      <p:sp>
        <p:nvSpPr>
          <p:cNvPr id="18" name="슬라이드 번호 개체 틀 1"/>
          <p:cNvSpPr>
            <a:spLocks noGrp="1"/>
          </p:cNvSpPr>
          <p:nvPr>
            <p:ph type="sldNum" sz="quarter" idx="7"/>
          </p:nvPr>
        </p:nvSpPr>
        <p:spPr>
          <a:xfrm>
            <a:off x="9495205" y="7009642"/>
            <a:ext cx="3025021" cy="402652"/>
          </a:xfrm>
        </p:spPr>
        <p:txBody>
          <a:bodyPr/>
          <a:lstStyle/>
          <a:p>
            <a:r>
              <a:rPr lang="en-US" altLang="ko-KR" dirty="0" smtClean="0"/>
              <a:t>9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3" y="2888427"/>
            <a:ext cx="3636769" cy="44514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642" y="2865028"/>
            <a:ext cx="3796522" cy="447489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31777" y="3023363"/>
            <a:ext cx="388844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(-&gt;)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a typeface="조선일보명조" panose="02030304000000000000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겉으로 보기에도 오리 이미지가 단조로워 보이고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,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히스토그램으로 확인해도 명암비가 높지 않은 것을 확인할 수 있음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ea typeface="조선일보명조" panose="02030304000000000000"/>
            </a:endParaRPr>
          </a:p>
          <a:p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ea typeface="조선일보명조" panose="02030304000000000000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(-&gt;)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a typeface="조선일보명조" panose="02030304000000000000"/>
            </a:endParaRPr>
          </a:p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특징점을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 확실히 파악하기 위해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ea typeface="조선일보명조" panose="02030304000000000000"/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영상처리 작업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(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평활화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,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샤프닝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 등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)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조선일보명조" panose="02030304000000000000"/>
              </a:rPr>
              <a:t>이 필요하다고 생각함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a typeface="조선일보명조" panose="02030304000000000000"/>
            </a:endParaRPr>
          </a:p>
          <a:p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ea typeface="조선일보명조" panose="0203030400000000000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41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K_SHA_ppt_design" id="{35DECB70-B79A-477F-9CE3-51383082747F}" vid="{E4F8230B-F424-48CD-86BD-710EDE5FCC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CUK_SHA_ppt_design</Template>
  <TotalTime>1795</TotalTime>
  <Words>702</Words>
  <Application>Microsoft Office PowerPoint</Application>
  <PresentationFormat>사용자 지정</PresentationFormat>
  <Paragraphs>193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조선일보명조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SungHyun Ahn</dc:creator>
  <cp:lastModifiedBy>SungHyun Ahn</cp:lastModifiedBy>
  <cp:revision>135</cp:revision>
  <dcterms:created xsi:type="dcterms:W3CDTF">2021-09-26T02:36:25Z</dcterms:created>
  <dcterms:modified xsi:type="dcterms:W3CDTF">2022-01-26T14:33:34Z</dcterms:modified>
</cp:coreProperties>
</file>